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307" r:id="rId2"/>
    <p:sldId id="312" r:id="rId3"/>
    <p:sldId id="258" r:id="rId4"/>
    <p:sldId id="302" r:id="rId5"/>
    <p:sldId id="264" r:id="rId6"/>
    <p:sldId id="305" r:id="rId7"/>
    <p:sldId id="273" r:id="rId8"/>
    <p:sldId id="303" r:id="rId9"/>
    <p:sldId id="261" r:id="rId10"/>
    <p:sldId id="300" r:id="rId11"/>
    <p:sldId id="260" r:id="rId12"/>
    <p:sldId id="304" r:id="rId13"/>
    <p:sldId id="287" r:id="rId14"/>
    <p:sldId id="284" r:id="rId15"/>
    <p:sldId id="285" r:id="rId16"/>
    <p:sldId id="297" r:id="rId17"/>
    <p:sldId id="308" r:id="rId18"/>
    <p:sldId id="294" r:id="rId19"/>
    <p:sldId id="263" r:id="rId20"/>
    <p:sldId id="301" r:id="rId21"/>
    <p:sldId id="295" r:id="rId22"/>
    <p:sldId id="265" r:id="rId23"/>
    <p:sldId id="279" r:id="rId24"/>
    <p:sldId id="272" r:id="rId25"/>
    <p:sldId id="282" r:id="rId26"/>
    <p:sldId id="283" r:id="rId27"/>
    <p:sldId id="286" r:id="rId28"/>
    <p:sldId id="266" r:id="rId29"/>
    <p:sldId id="311" r:id="rId30"/>
    <p:sldId id="31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 Гаврилова" initials="А.А.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D833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1" autoAdjust="0"/>
    <p:restoredTop sz="94660"/>
  </p:normalViewPr>
  <p:slideViewPr>
    <p:cSldViewPr>
      <p:cViewPr varScale="1">
        <p:scale>
          <a:sx n="93" d="100"/>
          <a:sy n="93" d="100"/>
        </p:scale>
        <p:origin x="10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5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4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5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9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2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32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62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85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61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7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D22B-9AF7-4FE8-B20A-DBE466A6C6D5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D9F8-6DC6-4FCE-A5BB-668E5EDC02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3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4" name="Объект 9" descr="15_05b3a09beaf2d34207287f07b16cc94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1744" y="4054336"/>
            <a:ext cx="3628207" cy="2591577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5733256"/>
            <a:ext cx="428823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Разработчики: </a:t>
            </a:r>
            <a:r>
              <a:rPr lang="ru-RU" b="1" dirty="0" err="1" smtClean="0">
                <a:solidFill>
                  <a:srgbClr val="002060"/>
                </a:solidFill>
              </a:rPr>
              <a:t>Кочукова</a:t>
            </a:r>
            <a:r>
              <a:rPr lang="ru-RU" b="1" dirty="0" smtClean="0">
                <a:solidFill>
                  <a:srgbClr val="002060"/>
                </a:solidFill>
              </a:rPr>
              <a:t> Т. А.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Старовойтова О.И.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511745" y="2679297"/>
            <a:ext cx="8203509" cy="100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«Роль Петра </a:t>
            </a:r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ru-RU" b="1" dirty="0" smtClean="0">
                <a:solidFill>
                  <a:srgbClr val="002060"/>
                </a:solidFill>
              </a:rPr>
              <a:t>в патриотическом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воспитании дошкольников»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0729" y="404664"/>
            <a:ext cx="8264525" cy="1463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«Детский сад «Светлячок»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3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10982" y="383681"/>
            <a:ext cx="707338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«Потешное» войско превратилось в самые лучшие Преображенские и Семеновские полки. С  этих двух полков начиналось создание новой русской армии.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2" y="1690692"/>
            <a:ext cx="7427898" cy="4806849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0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8" y="-6770"/>
            <a:ext cx="9144000" cy="6894372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04733" y="185437"/>
            <a:ext cx="9003334" cy="6597282"/>
            <a:chOff x="307385" y="-3203"/>
            <a:chExt cx="8108012" cy="659728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07385" y="-3203"/>
              <a:ext cx="8108012" cy="6597282"/>
              <a:chOff x="307385" y="-3203"/>
              <a:chExt cx="8108012" cy="6597282"/>
            </a:xfrm>
          </p:grpSpPr>
          <p:pic>
            <p:nvPicPr>
              <p:cNvPr id="39" name="Рисунок 38" descr="96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8336" y="3328278"/>
                <a:ext cx="2571497" cy="3265801"/>
              </a:xfrm>
              <a:prstGeom prst="rect">
                <a:avLst/>
              </a:prstGeom>
              <a:ln w="25400" cap="sq">
                <a:solidFill>
                  <a:srgbClr val="7030A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0" name="Рисунок 39" descr="на строительстве потешной флотилии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7385" y="153556"/>
                <a:ext cx="5096637" cy="2960974"/>
              </a:xfrm>
              <a:prstGeom prst="rect">
                <a:avLst/>
              </a:prstGeom>
              <a:ln w="25400" cap="sq">
                <a:solidFill>
                  <a:srgbClr val="7030A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1" name="Рисунок 40" descr="2385815_640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11413" y="-3203"/>
                <a:ext cx="2903984" cy="2903984"/>
              </a:xfrm>
              <a:prstGeom prst="ellipse">
                <a:avLst/>
              </a:prstGeom>
              <a:ln w="25400" cap="rnd">
                <a:solidFill>
                  <a:srgbClr val="7030A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43" name="Прямоугольник 42"/>
            <p:cNvSpPr/>
            <p:nvPr/>
          </p:nvSpPr>
          <p:spPr>
            <a:xfrm>
              <a:off x="4071023" y="3463496"/>
              <a:ext cx="4279404" cy="30257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Царь Пётр  стремился  к знаниям, рос сильным, выносливым и не боялся  физической работы. Однажды, увидев заброшенный бот (корабль),он загорелся  идеей изучить новое дело. Когда Петр вырос, он уехал в Голландию. Там он учился строить корабли. Освоил науку кораблестроение, мореплавание. И   став   взрослым, царь    Пётр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I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  построил собственную верфь «Адмиралтейство», в городе Санкт-Петербург.</a:t>
              </a:r>
              <a:endParaRPr lang="en-US" sz="1600" b="1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Руководил русской флотилией.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-287"/>
          <a:stretch/>
        </p:blipFill>
        <p:spPr>
          <a:xfrm>
            <a:off x="4963288" y="1700808"/>
            <a:ext cx="3964686" cy="4691929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1" y="332656"/>
            <a:ext cx="4392486" cy="4137074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4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7" y="245114"/>
            <a:ext cx="5881231" cy="3111878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713"/>
          <a:stretch/>
        </p:blipFill>
        <p:spPr>
          <a:xfrm>
            <a:off x="1763688" y="3721996"/>
            <a:ext cx="7214259" cy="2764329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515" r="961"/>
          <a:stretch/>
        </p:blipFill>
        <p:spPr>
          <a:xfrm>
            <a:off x="6732240" y="327845"/>
            <a:ext cx="2218464" cy="300417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818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65" y="2996952"/>
            <a:ext cx="4644837" cy="343040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2" y="1526315"/>
            <a:ext cx="3784898" cy="4269365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213322" y="138156"/>
            <a:ext cx="87043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При Петре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  <a:r>
              <a:rPr lang="ru-RU" b="1" dirty="0" smtClean="0">
                <a:solidFill>
                  <a:schemeClr val="tx1"/>
                </a:solidFill>
              </a:rPr>
              <a:t> было построено 1100 кораблей. Русский флот стал самым мощным флотом и на века определил статус России, как крупнейшей морской державы. Русский флот не потерпел после Петра</a:t>
            </a:r>
            <a:r>
              <a:rPr lang="en-US" b="1" dirty="0" smtClean="0">
                <a:solidFill>
                  <a:schemeClr val="tx1"/>
                </a:solidFill>
              </a:rPr>
              <a:t> I </a:t>
            </a:r>
            <a:r>
              <a:rPr lang="ru-RU" b="1" dirty="0" smtClean="0">
                <a:solidFill>
                  <a:schemeClr val="tx1"/>
                </a:solidFill>
              </a:rPr>
              <a:t>ни одного поражения на протяжении двух столетий.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96494"/>
            <a:ext cx="8424936" cy="6265012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8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4126" y="391209"/>
            <a:ext cx="47525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наше время именем Петра Великого назван тяжелый атомный военный крейсер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" name="Содержимое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556792"/>
            <a:ext cx="7378722" cy="4951619"/>
          </a:xfrm>
          <a:prstGeom prst="ellipse">
            <a:avLst/>
          </a:prstGeom>
          <a:ln w="254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04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H:\Новая папка\3 0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13909"/>
            <a:ext cx="6732748" cy="4824536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33789"/>
            <a:ext cx="82089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Ботик, который построил Петр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сохранился до наших дней. Этот ботик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называют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«дедушкой русского флота».</a:t>
            </a:r>
          </a:p>
        </p:txBody>
      </p:sp>
    </p:spTree>
    <p:extLst>
      <p:ext uri="{BB962C8B-B14F-4D97-AF65-F5344CB8AC3E}">
        <p14:creationId xmlns:p14="http://schemas.microsoft.com/office/powerpoint/2010/main" val="38329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208248" y="568457"/>
            <a:ext cx="8684232" cy="5261245"/>
            <a:chOff x="-49485" y="100561"/>
            <a:chExt cx="8684232" cy="5261245"/>
          </a:xfrm>
        </p:grpSpPr>
        <p:pic>
          <p:nvPicPr>
            <p:cNvPr id="61" name="Рисунок 60" descr="узор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411760" y="3933056"/>
              <a:ext cx="1428750" cy="1428750"/>
            </a:xfrm>
            <a:prstGeom prst="rect">
              <a:avLst/>
            </a:prstGeom>
          </p:spPr>
        </p:pic>
        <p:pic>
          <p:nvPicPr>
            <p:cNvPr id="41" name="Рисунок 40" descr="0097-20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9485" y="100561"/>
              <a:ext cx="4191000" cy="5238750"/>
            </a:xfrm>
            <a:prstGeom prst="rect">
              <a:avLst/>
            </a:prstGeom>
            <a:ln w="254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4314267" y="515465"/>
              <a:ext cx="4320480" cy="34175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В  1703   царь  Пётр </a:t>
              </a:r>
              <a:r>
                <a:rPr lang="en-US" b="1" dirty="0" smtClean="0">
                  <a:solidFill>
                    <a:schemeClr val="tx1"/>
                  </a:solidFill>
                </a:rPr>
                <a:t>I   </a:t>
              </a:r>
              <a:r>
                <a:rPr lang="ru-RU" b="1" dirty="0" smtClean="0">
                  <a:solidFill>
                    <a:schemeClr val="tx1"/>
                  </a:solidFill>
                </a:rPr>
                <a:t>задумал  построить  крепость   на  реке  Неве  на   ЗАЯЧЬЕМ  острове для  удобного  выхода  к морю. Хотел , чтобы   Россия стала морской державой.  В   то   время  территория, на которой позднее вырос прекрасный  город,      была низменной,	   болотистой местностью. Здесь было несколько селений, жители  занимались  рыболовством, охотой   и   земледелием.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29364" cy="685799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23528" y="188640"/>
            <a:ext cx="8475140" cy="6480720"/>
            <a:chOff x="287708" y="188640"/>
            <a:chExt cx="8475140" cy="648072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287708" y="188640"/>
              <a:ext cx="8475140" cy="5328592"/>
              <a:chOff x="287708" y="188640"/>
              <a:chExt cx="8475140" cy="5328592"/>
            </a:xfrm>
          </p:grpSpPr>
          <p:pic>
            <p:nvPicPr>
              <p:cNvPr id="41" name="Рисунок 40" descr="1258068.jpg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807" t="1315" r="17162" b="3947"/>
              <a:stretch/>
            </p:blipFill>
            <p:spPr>
              <a:xfrm>
                <a:off x="287708" y="332656"/>
                <a:ext cx="4104456" cy="5184576"/>
              </a:xfrm>
              <a:prstGeom prst="rect">
                <a:avLst/>
              </a:prstGeom>
              <a:ln w="25400" cap="sq">
                <a:solidFill>
                  <a:srgbClr val="7030A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4" name="Рисунок 43" descr="40d719f80c0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13024" y="188640"/>
                <a:ext cx="4149824" cy="2936371"/>
              </a:xfrm>
              <a:prstGeom prst="ellipse">
                <a:avLst/>
              </a:prstGeom>
              <a:ln w="25400" cap="rnd">
                <a:solidFill>
                  <a:srgbClr val="7030A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40" name="Прямоугольник 39"/>
            <p:cNvSpPr/>
            <p:nvPr/>
          </p:nvSpPr>
          <p:spPr>
            <a:xfrm>
              <a:off x="5040236" y="3284984"/>
              <a:ext cx="3722612" cy="33843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27 мая 1703  года была заложена  крепость. Этот  день считается днём  рождения  города. Пётр Алексеевич   считал:</a:t>
              </a:r>
            </a:p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«Столица могучего государства должна быть многоэтажной, каменной, с прямыми широкими улицами,   дворцами и портом» .  Но в  России   нет  такого города.</a:t>
              </a:r>
            </a:p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Нет? Значит,  надо  построить.»  А коли  царь решил, значит, городу быть!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51" y="188640"/>
            <a:ext cx="5371695" cy="6480720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2204864"/>
            <a:ext cx="2952328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ru-RU" sz="4400" b="1" dirty="0" smtClean="0">
                <a:solidFill>
                  <a:schemeClr val="tx1"/>
                </a:solidFill>
              </a:rPr>
              <a:t>Петр </a:t>
            </a:r>
            <a:r>
              <a:rPr lang="en-US" sz="4400" b="1" dirty="0" smtClean="0">
                <a:solidFill>
                  <a:schemeClr val="tx1"/>
                </a:solidFill>
              </a:rPr>
              <a:t>I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    1672-1725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11940" y="302603"/>
            <a:ext cx="5616802" cy="3513971"/>
            <a:chOff x="311940" y="335667"/>
            <a:chExt cx="5616802" cy="3513971"/>
          </a:xfrm>
        </p:grpSpPr>
        <p:pic>
          <p:nvPicPr>
            <p:cNvPr id="18" name="Рисунок 17" descr="узор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99992" y="2420888"/>
              <a:ext cx="1428750" cy="142875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1940" y="335667"/>
              <a:ext cx="418805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Петропавловская крепость-укрепление, защита от врагов.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9" name="Содержимое 4" descr="12932654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98158" y="1144794"/>
            <a:ext cx="7803668" cy="5343560"/>
          </a:xfrm>
          <a:prstGeom prst="ellipse">
            <a:avLst/>
          </a:prstGeom>
          <a:ln w="254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73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4283968" y="3933056"/>
            <a:ext cx="4104456" cy="2682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1703 году Петр</a:t>
            </a:r>
            <a:r>
              <a:rPr lang="en-US" b="1" dirty="0" smtClean="0">
                <a:solidFill>
                  <a:schemeClr val="tx1"/>
                </a:solidFill>
              </a:rPr>
              <a:t> I </a:t>
            </a:r>
            <a:r>
              <a:rPr lang="ru-RU" b="1" dirty="0" smtClean="0">
                <a:solidFill>
                  <a:schemeClr val="tx1"/>
                </a:solidFill>
              </a:rPr>
              <a:t>основал город на севере страны, где река Нева впадает в Финский залив.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Имя городу он дал в честь своего покровителя, Святого Петра(в переводе с немецкого языка «Санкт-Петербург» означает «город «Святого Петра»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3524" y="404664"/>
            <a:ext cx="32403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Основание Санкт-Петербурга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r="51091"/>
          <a:stretch/>
        </p:blipFill>
        <p:spPr>
          <a:xfrm>
            <a:off x="201652" y="942415"/>
            <a:ext cx="3584105" cy="3439034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1231"/>
          <a:stretch/>
        </p:blipFill>
        <p:spPr>
          <a:xfrm>
            <a:off x="5220072" y="260648"/>
            <a:ext cx="3446023" cy="339834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75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23528" y="122747"/>
            <a:ext cx="8712967" cy="6330589"/>
            <a:chOff x="-11767" y="121759"/>
            <a:chExt cx="7789674" cy="5801378"/>
          </a:xfrm>
        </p:grpSpPr>
        <p:pic>
          <p:nvPicPr>
            <p:cNvPr id="41" name="Рисунок 40" descr="4f6c5da2667db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5803" y="3151623"/>
              <a:ext cx="1919622" cy="2559496"/>
            </a:xfrm>
            <a:prstGeom prst="rect">
              <a:avLst/>
            </a:prstGeom>
            <a:ln w="254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Рисунок 41" descr="976612_1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955083" y="399726"/>
              <a:ext cx="2822824" cy="2231481"/>
            </a:xfrm>
            <a:prstGeom prst="roundRect">
              <a:avLst>
                <a:gd name="adj" fmla="val 16667"/>
              </a:avLst>
            </a:prstGeom>
            <a:ln w="25400">
              <a:solidFill>
                <a:srgbClr val="7030A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3" name="Рисунок 42" descr="дом царя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1767" y="121759"/>
              <a:ext cx="3991881" cy="2619672"/>
            </a:xfrm>
            <a:prstGeom prst="rect">
              <a:avLst/>
            </a:prstGeom>
            <a:ln w="254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2627710" y="2846368"/>
              <a:ext cx="5150197" cy="3076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Царь Пётр 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I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много сделал  для России, был умным и сильным государем. </a:t>
              </a:r>
            </a:p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Построил новую столицу город  Санкт – Петербург. (сейчас  столица России – Москва).</a:t>
              </a:r>
            </a:p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Основал в  Санкт - Петербурге школы и академии по примеру иностранных, сам составил азбуку, которая легче для языка и легка для запоминания; </a:t>
              </a:r>
            </a:p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ввёл новый календарь -  Новый год с января месяца; открыл первый музей «Кунсткамера», библиотеку. Рисовал сам план крепости и чертёж здания «Адмиралтейства. </a:t>
              </a:r>
            </a:p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«Царь на месте не сидел – за день делал много дел».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04068" y="178630"/>
            <a:ext cx="5486701" cy="3671007"/>
            <a:chOff x="442041" y="178631"/>
            <a:chExt cx="5486701" cy="3671007"/>
          </a:xfrm>
        </p:grpSpPr>
        <p:pic>
          <p:nvPicPr>
            <p:cNvPr id="18" name="Рисунок 17" descr="узор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99992" y="2420888"/>
              <a:ext cx="1428750" cy="142875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42041" y="178631"/>
              <a:ext cx="475252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Новый год стал исчисляться с 1 января. Мы стали наряжать елку в домах.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2084" r="299"/>
          <a:stretch/>
        </p:blipFill>
        <p:spPr>
          <a:xfrm>
            <a:off x="1043608" y="1365048"/>
            <a:ext cx="7409978" cy="5222955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897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450393" y="260648"/>
            <a:ext cx="6624736" cy="4218907"/>
            <a:chOff x="384126" y="494827"/>
            <a:chExt cx="6624736" cy="4218907"/>
          </a:xfrm>
        </p:grpSpPr>
        <p:grpSp>
          <p:nvGrpSpPr>
            <p:cNvPr id="8" name="Группа 13"/>
            <p:cNvGrpSpPr/>
            <p:nvPr/>
          </p:nvGrpSpPr>
          <p:grpSpPr>
            <a:xfrm>
              <a:off x="3563888" y="2420888"/>
              <a:ext cx="3444974" cy="2292846"/>
              <a:chOff x="3563888" y="2420888"/>
              <a:chExt cx="3444974" cy="2292846"/>
            </a:xfrm>
          </p:grpSpPr>
          <p:pic>
            <p:nvPicPr>
              <p:cNvPr id="16" name="Рисунок 15" descr="узор.gif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3563888" y="3284984"/>
                <a:ext cx="1428750" cy="1428750"/>
              </a:xfrm>
              <a:prstGeom prst="rect">
                <a:avLst/>
              </a:prstGeom>
            </p:spPr>
          </p:pic>
          <p:pic>
            <p:nvPicPr>
              <p:cNvPr id="18" name="Рисунок 17" descr="узор.gif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9992" y="2420888"/>
                <a:ext cx="1428750" cy="1428750"/>
              </a:xfrm>
              <a:prstGeom prst="rect">
                <a:avLst/>
              </a:prstGeom>
            </p:spPr>
          </p:pic>
          <p:pic>
            <p:nvPicPr>
              <p:cNvPr id="22" name="Рисунок 21" descr="узор.gif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5580112" y="2852936"/>
                <a:ext cx="1428750" cy="1428750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384126" y="494827"/>
              <a:ext cx="472938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Все дети стали ходить учиться в школу.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84" r="-154" b="1250"/>
          <a:stretch/>
        </p:blipFill>
        <p:spPr>
          <a:xfrm>
            <a:off x="450393" y="1052736"/>
            <a:ext cx="7753952" cy="4968553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872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32207" y="320993"/>
            <a:ext cx="47525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Стали выпускаться первые газеты и журналы.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 b="2554"/>
          <a:stretch/>
        </p:blipFill>
        <p:spPr>
          <a:xfrm>
            <a:off x="755576" y="1412776"/>
            <a:ext cx="7704856" cy="4900664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845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65082" y="300539"/>
            <a:ext cx="7651892" cy="5621110"/>
            <a:chOff x="365082" y="316760"/>
            <a:chExt cx="7651892" cy="5621110"/>
          </a:xfrm>
        </p:grpSpPr>
        <p:grpSp>
          <p:nvGrpSpPr>
            <p:cNvPr id="7" name="Группа 11"/>
            <p:cNvGrpSpPr/>
            <p:nvPr/>
          </p:nvGrpSpPr>
          <p:grpSpPr>
            <a:xfrm>
              <a:off x="2411760" y="764704"/>
              <a:ext cx="5605214" cy="5173166"/>
              <a:chOff x="2411760" y="764704"/>
              <a:chExt cx="5605214" cy="5173166"/>
            </a:xfrm>
          </p:grpSpPr>
          <p:pic>
            <p:nvPicPr>
              <p:cNvPr id="13" name="Рисунок 12" descr="узор.gif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5724128" y="4077072"/>
                <a:ext cx="1428750" cy="1428750"/>
              </a:xfrm>
              <a:prstGeom prst="rect">
                <a:avLst/>
              </a:prstGeom>
            </p:spPr>
          </p:pic>
          <p:grpSp>
            <p:nvGrpSpPr>
              <p:cNvPr id="8" name="Группа 13"/>
              <p:cNvGrpSpPr/>
              <p:nvPr/>
            </p:nvGrpSpPr>
            <p:grpSpPr>
              <a:xfrm>
                <a:off x="2411760" y="764704"/>
                <a:ext cx="5605214" cy="5173166"/>
                <a:chOff x="2411760" y="764704"/>
                <a:chExt cx="5605214" cy="5173166"/>
              </a:xfrm>
            </p:grpSpPr>
            <p:pic>
              <p:nvPicPr>
                <p:cNvPr id="21" name="Рисунок 20" descr="узор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588224" y="764704"/>
                  <a:ext cx="1428750" cy="1428750"/>
                </a:xfrm>
                <a:prstGeom prst="rect">
                  <a:avLst/>
                </a:prstGeom>
              </p:spPr>
            </p:pic>
            <p:pic>
              <p:nvPicPr>
                <p:cNvPr id="23" name="Рисунок 22" descr="узор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588224" y="4509120"/>
                  <a:ext cx="1428750" cy="1428750"/>
                </a:xfrm>
                <a:prstGeom prst="rect">
                  <a:avLst/>
                </a:prstGeom>
              </p:spPr>
            </p:pic>
            <p:pic>
              <p:nvPicPr>
                <p:cNvPr id="27" name="Рисунок 26" descr="узор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2411760" y="3933056"/>
                  <a:ext cx="1428750" cy="142875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TextBox 42"/>
            <p:cNvSpPr txBox="1"/>
            <p:nvPr/>
          </p:nvSpPr>
          <p:spPr>
            <a:xfrm>
              <a:off x="365082" y="316760"/>
              <a:ext cx="5431053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При Петре</a:t>
              </a:r>
              <a:r>
                <a:rPr lang="en-US" b="1" dirty="0" smtClean="0">
                  <a:solidFill>
                    <a:schemeClr val="tx1"/>
                  </a:solidFill>
                </a:rPr>
                <a:t> I </a:t>
              </a:r>
              <a:r>
                <a:rPr lang="ru-RU" b="1" dirty="0" smtClean="0">
                  <a:solidFill>
                    <a:schemeClr val="tx1"/>
                  </a:solidFill>
                </a:rPr>
                <a:t>в Россию был завезен  картофель. Путешествуя по Голландии, Петр</a:t>
              </a:r>
              <a:r>
                <a:rPr lang="en-US" b="1" dirty="0" smtClean="0">
                  <a:solidFill>
                    <a:schemeClr val="tx1"/>
                  </a:solidFill>
                </a:rPr>
                <a:t> I </a:t>
              </a:r>
              <a:r>
                <a:rPr lang="ru-RU" b="1" dirty="0" smtClean="0">
                  <a:solidFill>
                    <a:schemeClr val="tx1"/>
                  </a:solidFill>
                </a:rPr>
                <a:t>прислал мешок картошки в Петербург с наказом «приглашать население заниматься разведением картофеля».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52740" r="15256" b="4051"/>
          <a:stretch/>
        </p:blipFill>
        <p:spPr>
          <a:xfrm>
            <a:off x="365082" y="2380319"/>
            <a:ext cx="4417018" cy="3269519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57179" r="74900" b="12379"/>
          <a:stretch/>
        </p:blipFill>
        <p:spPr>
          <a:xfrm>
            <a:off x="5748137" y="3626979"/>
            <a:ext cx="2747788" cy="3013702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640" r="58526" b="16227"/>
          <a:stretch/>
        </p:blipFill>
        <p:spPr>
          <a:xfrm>
            <a:off x="6389948" y="434963"/>
            <a:ext cx="2358516" cy="2704710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8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27584" y="307276"/>
            <a:ext cx="39960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Памятник Петру Великому в Санкт-Петербурге и Москве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" name="Рисунок 38" descr="в москве.jpg"/>
          <p:cNvPicPr/>
          <p:nvPr/>
        </p:nvPicPr>
        <p:blipFill>
          <a:blip r:embed="rId3"/>
          <a:srcRect l="20000" r="6875"/>
          <a:stretch>
            <a:fillRect/>
          </a:stretch>
        </p:blipFill>
        <p:spPr>
          <a:xfrm>
            <a:off x="6084168" y="204418"/>
            <a:ext cx="2464032" cy="2793987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Рисунок 40" descr="пам.петру1 в столице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290553" y="3132131"/>
            <a:ext cx="2920080" cy="3597360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3759"/>
            <a:ext cx="3632524" cy="347941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281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21536" y="1"/>
            <a:ext cx="9361040" cy="6857999"/>
            <a:chOff x="-4629" y="-118604"/>
            <a:chExt cx="9672620" cy="6973995"/>
          </a:xfrm>
        </p:grpSpPr>
        <p:pic>
          <p:nvPicPr>
            <p:cNvPr id="2" name="Рисунок 1" descr="город мой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-4629" y="-118604"/>
              <a:ext cx="6175596" cy="69739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5400" cap="sq">
              <a:solidFill>
                <a:srgbClr val="7030A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Загнутый угол 2"/>
            <p:cNvSpPr/>
            <p:nvPr/>
          </p:nvSpPr>
          <p:spPr>
            <a:xfrm>
              <a:off x="6022157" y="-118603"/>
              <a:ext cx="3645834" cy="6973994"/>
            </a:xfrm>
            <a:prstGeom prst="foldedCorner">
              <a:avLst/>
            </a:prstGeom>
            <a:solidFill>
              <a:srgbClr val="4F81BD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Великий Пётр царской волей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Созвал все флаги в гости к нам –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На Петербургское раздолье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К гостеприимным берегам.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С веками  Северной Пальмиры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Лишь рассветает красота.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Для всех, кто к нам приходит с миром,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Открыты Невские врата.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Здесь храмы всех религий вечных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Под небом питерским стоят,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Здесь одинаково  сердечно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Звучат «спасибо» и  « рахмат».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Разноголосья музыкальность,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Народов разных мирный труд.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У нас одна национальность: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glow rad="88900">
                      <a:schemeClr val="tx1">
                        <a:lumMod val="95000"/>
                        <a:lumOff val="5000"/>
                      </a:schemeClr>
                    </a:glow>
                  </a:effectLst>
                </a:rPr>
                <a:t>Нас россиянами зовут!</a:t>
              </a:r>
            </a:p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endParaRPr lang="ru-RU" dirty="0" smtClean="0">
                <a:solidFill>
                  <a:schemeClr val="accent2"/>
                </a:solidFill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4" y="0"/>
            <a:ext cx="9144000" cy="6849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269119"/>
            <a:ext cx="8136904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Сильная личность Петра I, который стремился изменить не только государство, но и людей, сыграла важнейшую роль в истории России.</a:t>
            </a:r>
          </a:p>
        </p:txBody>
      </p:sp>
      <p:pic>
        <p:nvPicPr>
          <p:cNvPr id="12" name="Picture 4" descr="М. Ю. Лермонто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0" t="2143" r="3592" b="2336"/>
          <a:stretch/>
        </p:blipFill>
        <p:spPr bwMode="auto">
          <a:xfrm>
            <a:off x="467544" y="1556792"/>
            <a:ext cx="4104456" cy="5051638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8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0" y="0"/>
            <a:ext cx="9144000" cy="6858000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155112" y="254917"/>
            <a:ext cx="8952176" cy="6406053"/>
            <a:chOff x="-1047526" y="438798"/>
            <a:chExt cx="8952176" cy="640605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-1047526" y="438798"/>
              <a:ext cx="8845505" cy="6406053"/>
              <a:chOff x="-1047526" y="438798"/>
              <a:chExt cx="8845505" cy="6406053"/>
            </a:xfrm>
          </p:grpSpPr>
          <p:pic>
            <p:nvPicPr>
              <p:cNvPr id="40" name="Рисунок 39" descr="0000100230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5611" y="2917142"/>
                <a:ext cx="3312368" cy="392770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5400" cap="sq">
                <a:solidFill>
                  <a:srgbClr val="7030A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9" name="Рисунок 38" descr="23862_html_m70a92b20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047526" y="438798"/>
                <a:ext cx="3200136" cy="3901118"/>
              </a:xfrm>
              <a:prstGeom prst="rect">
                <a:avLst/>
              </a:prstGeom>
              <a:solidFill>
                <a:srgbClr val="7030A0"/>
              </a:solidFill>
              <a:ln w="25400" cap="sq">
                <a:solidFill>
                  <a:srgbClr val="7030A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42" name="Прямоугольник 41"/>
            <p:cNvSpPr/>
            <p:nvPr/>
          </p:nvSpPr>
          <p:spPr>
            <a:xfrm>
              <a:off x="2373976" y="438798"/>
              <a:ext cx="5530674" cy="1195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b="1" u="sng" dirty="0" smtClean="0">
                  <a:solidFill>
                    <a:schemeClr val="tx1"/>
                  </a:solidFill>
                </a:rPr>
                <a:t>Семья Петра Великого.</a:t>
              </a:r>
            </a:p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У царя Алексея Михайловича и Натальи Кирилловны Нарышкиной родился сын – маленький царевич Пётр. Родился он в Москве, 30 мая 1672 года.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Рисунок 40" descr="1258901442_young_peter_the_great_parsuna.jpg"/>
          <p:cNvPicPr>
            <a:picLocks noChangeAspect="1"/>
          </p:cNvPicPr>
          <p:nvPr/>
        </p:nvPicPr>
        <p:blipFill>
          <a:blip r:embed="rId6" cstate="print"/>
          <a:srcRect l="14300" t="3150" r="18101" b="25451"/>
          <a:stretch>
            <a:fillRect/>
          </a:stretch>
        </p:blipFill>
        <p:spPr>
          <a:xfrm>
            <a:off x="2627784" y="1944054"/>
            <a:ext cx="3456384" cy="4519887"/>
          </a:xfrm>
          <a:prstGeom prst="ellipse">
            <a:avLst/>
          </a:prstGeom>
          <a:ln w="25400">
            <a:solidFill>
              <a:srgbClr val="7030A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" y="18798"/>
            <a:ext cx="9144000" cy="684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360" y="908720"/>
            <a:ext cx="6048672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за внимание!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19" descr="1217772768_0lik.ru_oforml_ukrash29.jpg"/>
          <p:cNvPicPr>
            <a:picLocks noChangeAspect="1"/>
          </p:cNvPicPr>
          <p:nvPr/>
        </p:nvPicPr>
        <p:blipFill>
          <a:blip r:embed="rId3"/>
          <a:srcRect l="1074" t="1287" r="68318" b="74569"/>
          <a:stretch>
            <a:fillRect/>
          </a:stretch>
        </p:blipFill>
        <p:spPr>
          <a:xfrm>
            <a:off x="1760257" y="3645024"/>
            <a:ext cx="5806945" cy="263127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741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9" name="TextBox 38"/>
          <p:cNvSpPr txBox="1"/>
          <p:nvPr/>
        </p:nvSpPr>
        <p:spPr>
          <a:xfrm>
            <a:off x="347488" y="186030"/>
            <a:ext cx="860505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Детство Петра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Мама очень любила своего первенца. Малыша развлекала погремушками, гуслями. А Петр тянулся к солдатикам и конькам. В 3 года царь-отец подарил ему сабельку. И стремился дать сыну Петру правильное военное воспитание.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867" r="114" b="3437"/>
          <a:stretch/>
        </p:blipFill>
        <p:spPr>
          <a:xfrm>
            <a:off x="179512" y="1886532"/>
            <a:ext cx="5398347" cy="4278771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Рисунок 43" descr="Bromley_William_III_A_Carriage_to_the_Ball.jpg"/>
          <p:cNvPicPr>
            <a:picLocks noChangeAspect="1"/>
          </p:cNvPicPr>
          <p:nvPr/>
        </p:nvPicPr>
        <p:blipFill>
          <a:blip r:embed="rId4" cstate="print"/>
          <a:srcRect l="6153" t="35963" r="50000"/>
          <a:stretch>
            <a:fillRect/>
          </a:stretch>
        </p:blipFill>
        <p:spPr>
          <a:xfrm>
            <a:off x="5769315" y="2852936"/>
            <a:ext cx="3183229" cy="3635252"/>
          </a:xfrm>
          <a:prstGeom prst="roundRect">
            <a:avLst>
              <a:gd name="adj" fmla="val 16667"/>
            </a:avLst>
          </a:prstGeom>
          <a:ln w="254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61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179512" y="187049"/>
            <a:ext cx="8773566" cy="6349705"/>
            <a:chOff x="-1999357" y="109336"/>
            <a:chExt cx="8773566" cy="6349705"/>
          </a:xfrm>
        </p:grpSpPr>
        <p:pic>
          <p:nvPicPr>
            <p:cNvPr id="40" name="Рисунок 39" descr="timmerman_fragment_gravura.jpg"/>
            <p:cNvPicPr>
              <a:picLocks noChangeAspect="1"/>
            </p:cNvPicPr>
            <p:nvPr/>
          </p:nvPicPr>
          <p:blipFill>
            <a:blip r:embed="rId3" cstate="print"/>
            <a:srcRect t="6931" r="8559"/>
            <a:stretch>
              <a:fillRect/>
            </a:stretch>
          </p:blipFill>
          <p:spPr>
            <a:xfrm>
              <a:off x="2969195" y="110927"/>
              <a:ext cx="3456384" cy="3312368"/>
            </a:xfrm>
            <a:prstGeom prst="rect">
              <a:avLst/>
            </a:prstGeom>
            <a:ln w="254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Рисунок 38" descr="Nikita_Zotov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9357" y="109336"/>
              <a:ext cx="4608512" cy="5634231"/>
            </a:xfrm>
            <a:prstGeom prst="rect">
              <a:avLst/>
            </a:prstGeom>
            <a:ln w="254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825179" y="3711327"/>
              <a:ext cx="3949030" cy="27477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С раннего детства царь Пётр интересовался науками: историей, военным искусством, географией, очень любил  книги. И любил и пошалить, подраться с дворянскими детьми.</a:t>
              </a:r>
            </a:p>
            <a:p>
              <a:pPr algn="just"/>
              <a:r>
                <a:rPr lang="ru-RU" b="1" dirty="0" smtClean="0">
                  <a:solidFill>
                    <a:schemeClr val="tx1"/>
                  </a:solidFill>
                </a:rPr>
                <a:t>Не любил сидеть на месте. В учителя ему был назначен дьяк Н.М. Зотов, который был человеком добрым и терпеливым.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3541" r="18816" b="10940"/>
          <a:stretch/>
        </p:blipFill>
        <p:spPr>
          <a:xfrm>
            <a:off x="572935" y="1340768"/>
            <a:ext cx="7183221" cy="5055508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179512" y="114210"/>
            <a:ext cx="87129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Петр был любознательным и одаренным мальчиком. Он проявлял большой интерес к наукам, с особенным увлечением обучался военным премудростям.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3528" y="134234"/>
            <a:ext cx="722929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свободное время маленький Петя очень любил играть в солдатиков. В будущем он стал хорошим солдатом.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2" name="Рисунок 41" descr="1-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276" y="914857"/>
            <a:ext cx="4179768" cy="2789995"/>
          </a:xfrm>
          <a:prstGeom prst="round2DiagRect">
            <a:avLst>
              <a:gd name="adj1" fmla="val 16667"/>
              <a:gd name="adj2" fmla="val 0"/>
            </a:avLst>
          </a:prstGeom>
          <a:ln w="254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17094"/>
            <a:ext cx="7433620" cy="2771730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4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438" r="51932" b="-3"/>
          <a:stretch/>
        </p:blipFill>
        <p:spPr>
          <a:xfrm>
            <a:off x="241993" y="239013"/>
            <a:ext cx="4690047" cy="3527908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3762"/>
          <a:stretch/>
        </p:blipFill>
        <p:spPr>
          <a:xfrm>
            <a:off x="3591408" y="3284984"/>
            <a:ext cx="5397233" cy="3389165"/>
          </a:xfrm>
          <a:prstGeom prst="rect">
            <a:avLst/>
          </a:prstGeom>
          <a:ln w="254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8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0620672" cy="685800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-1065450" y="116632"/>
            <a:ext cx="10114485" cy="6591465"/>
            <a:chOff x="-185664" y="128987"/>
            <a:chExt cx="9466202" cy="6591465"/>
          </a:xfrm>
        </p:grpSpPr>
        <p:pic>
          <p:nvPicPr>
            <p:cNvPr id="39" name="Рисунок 38" descr="3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664" y="128987"/>
              <a:ext cx="5468900" cy="4101675"/>
            </a:xfrm>
            <a:prstGeom prst="rect">
              <a:avLst/>
            </a:prstGeom>
            <a:ln w="254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1" name="Рисунок 40" descr="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374" y="3828453"/>
              <a:ext cx="5096034" cy="2891999"/>
            </a:xfrm>
            <a:prstGeom prst="round2DiagRect">
              <a:avLst>
                <a:gd name="adj1" fmla="val 16667"/>
                <a:gd name="adj2" fmla="val 0"/>
              </a:avLst>
            </a:prstGeom>
            <a:ln w="25400" cap="sq">
              <a:solidFill>
                <a:srgbClr val="7030A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5562205" y="273003"/>
              <a:ext cx="3718333" cy="26642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 smtClean="0">
                  <a:solidFill>
                    <a:schemeClr val="tx1"/>
                  </a:solidFill>
                </a:rPr>
                <a:t>Для 10 летнего царевича были	построены земляные укрепления, где Пётр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I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 мог со своими сверстниками играть во взятие крепости. Создал «Потешное войско», состоящие  не из богатых и родовитых сверстников, как сам царевич, а из шустрых, сообразительных ребят.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792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«Роль Петра I в патриотическом  воспитании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Гаврилова  Анна Алексеевна.; воспитатель ГБДОУ№102 калин.районаСПБ.</dc:creator>
  <cp:keywords>знаменитые люди</cp:keywords>
  <cp:lastModifiedBy>Пользователь Windows</cp:lastModifiedBy>
  <cp:revision>157</cp:revision>
  <dcterms:created xsi:type="dcterms:W3CDTF">2016-09-17T08:40:41Z</dcterms:created>
  <dcterms:modified xsi:type="dcterms:W3CDTF">2021-11-19T20:04:30Z</dcterms:modified>
</cp:coreProperties>
</file>